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724" r:id="rId2"/>
    <p:sldId id="738" r:id="rId3"/>
    <p:sldId id="726" r:id="rId4"/>
    <p:sldId id="722" r:id="rId5"/>
    <p:sldId id="676" r:id="rId6"/>
    <p:sldId id="723" r:id="rId7"/>
    <p:sldId id="732" r:id="rId8"/>
    <p:sldId id="678" r:id="rId9"/>
    <p:sldId id="717" r:id="rId10"/>
    <p:sldId id="737" r:id="rId11"/>
  </p:sldIdLst>
  <p:sldSz cx="9144000" cy="6858000" type="screen4x3"/>
  <p:notesSz cx="6797675" cy="987425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8000"/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3" autoAdjust="0"/>
    <p:restoredTop sz="50348" autoAdjust="0"/>
  </p:normalViewPr>
  <p:slideViewPr>
    <p:cSldViewPr>
      <p:cViewPr varScale="1">
        <p:scale>
          <a:sx n="46" d="100"/>
          <a:sy n="46" d="100"/>
        </p:scale>
        <p:origin x="246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361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20" y="72"/>
      </p:cViewPr>
      <p:guideLst>
        <p:guide orient="horz" pos="3110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3" rIns="91384" bIns="456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2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3" rIns="91384" bIns="456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0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2" y="4689478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3" rIns="91384" bIns="456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378951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3" rIns="91384" bIns="456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378951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4" tIns="45693" rIns="91384" bIns="456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28631D2-9AE3-48B6-AB52-343A416ECA1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22295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0888" y="819150"/>
            <a:ext cx="4700587" cy="35242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15" y="4502668"/>
            <a:ext cx="5520268" cy="4106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5"/>
              </a:spcAft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7160383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57250" y="750888"/>
            <a:ext cx="4054475" cy="304165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662533" y="3929013"/>
            <a:ext cx="5392759" cy="513066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endParaRPr lang="en-GB" sz="1400" kern="1200" dirty="0">
              <a:solidFill>
                <a:schemeClr val="tx1"/>
              </a:solidFill>
              <a:effectLst/>
            </a:endParaRPr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818737" y="9498917"/>
            <a:ext cx="2920209" cy="5006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247" tIns="46124" rIns="92247" bIns="46124" anchor="b"/>
          <a:lstStyle/>
          <a:p>
            <a:pPr algn="r">
              <a:defRPr/>
            </a:pPr>
            <a:fld id="{06A6FCFD-8472-44BF-A5DE-DBB768310F62}" type="slidenum">
              <a:rPr lang="en-GB" sz="1200">
                <a:latin typeface="+mn-lt"/>
              </a:rPr>
              <a:pPr algn="r">
                <a:defRPr/>
              </a:pPr>
              <a:t>10</a:t>
            </a:fld>
            <a:endParaRPr lang="en-GB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693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50888" y="819150"/>
            <a:ext cx="4700587" cy="3524250"/>
          </a:xfrm>
          <a:ln/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3415" y="4502668"/>
            <a:ext cx="5520268" cy="410686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Aft>
                <a:spcPts val="605"/>
              </a:spcAft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076588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06450"/>
            <a:ext cx="4632325" cy="34734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25" y="4505077"/>
            <a:ext cx="5666861" cy="482453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400" kern="1200" dirty="0">
              <a:solidFill>
                <a:schemeClr val="tx1"/>
              </a:solidFill>
              <a:effectLst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3267745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03275"/>
            <a:ext cx="4262683" cy="3197746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25" y="4073029"/>
            <a:ext cx="5419974" cy="54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941">
              <a:spcBef>
                <a:spcPts val="0"/>
              </a:spcBef>
              <a:spcAft>
                <a:spcPts val="600"/>
              </a:spcAft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30236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03275"/>
            <a:ext cx="4613275" cy="34607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16" y="4419399"/>
            <a:ext cx="5419974" cy="455017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09645"/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348111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03275"/>
            <a:ext cx="4262683" cy="3197746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525" y="4145037"/>
            <a:ext cx="5419974" cy="5184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13941">
              <a:defRPr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555425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44538" y="806450"/>
            <a:ext cx="4632325" cy="3473450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517" y="4433069"/>
            <a:ext cx="5447749" cy="496855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lvl="0"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2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38188" y="803275"/>
            <a:ext cx="3878729" cy="2909714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533" y="3929013"/>
            <a:ext cx="5419974" cy="547260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ts val="0"/>
              </a:spcBef>
              <a:spcAft>
                <a:spcPts val="594"/>
              </a:spcAft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00260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49313" y="747713"/>
            <a:ext cx="3585825" cy="2689721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xfrm>
            <a:off x="806549" y="3568973"/>
            <a:ext cx="5365264" cy="532859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1" indent="0" algn="l" defTabSz="914400" rtl="0" eaLnBrk="0" fontAlgn="base" latinLnBrk="0" hangingPunct="0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GB" sz="1400" dirty="0" smtClean="0"/>
          </a:p>
        </p:txBody>
      </p:sp>
      <p:sp>
        <p:nvSpPr>
          <p:cNvPr id="2" name="Slide Number Placeholder 3"/>
          <p:cNvSpPr txBox="1">
            <a:spLocks noGrp="1"/>
          </p:cNvSpPr>
          <p:nvPr/>
        </p:nvSpPr>
        <p:spPr bwMode="auto">
          <a:xfrm>
            <a:off x="3799269" y="9461152"/>
            <a:ext cx="2905320" cy="498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1816" tIns="45908" rIns="91816" bIns="45908" anchor="b"/>
          <a:lstStyle/>
          <a:p>
            <a:pPr algn="r">
              <a:defRPr/>
            </a:pPr>
            <a:fld id="{06A6FCFD-8472-44BF-A5DE-DBB768310F62}" type="slidenum">
              <a:rPr lang="en-GB" sz="1200">
                <a:latin typeface="+mn-lt"/>
              </a:rPr>
              <a:pPr algn="r">
                <a:defRPr/>
              </a:pPr>
              <a:t>9</a:t>
            </a:fld>
            <a:endParaRPr lang="en-GB" sz="12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54935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048FF6-A0F2-4EE6-A2E9-730D2106B3F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1121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BF7D8-6345-4A60-8D3B-8F4FF0410B1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23589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CBA5E-CF0F-40BF-A0C2-764176FB0C0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248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223B9-A46C-432F-9A4D-22FB926AF2E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45208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77CB7-A0A7-484D-AB1B-BCF7F501D18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9700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792B55-E2AE-4AB2-B8FF-FC28815B153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63108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FA8D57-AEB6-4942-9337-1E13F372B8AF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43033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99A28-426A-4DDB-A6E6-927F64A6259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033943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F26ABA-FE1F-4FA3-88E9-1C60F2C1B8F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664613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41604B-33F1-4495-A400-D44A360B3C6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115334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296A26-F8DA-4B89-8B9A-C3DC12AF291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0530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8BBF1-C3AE-49F7-953D-57727DE737A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519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AC57CF1-F02A-400B-9DD1-88F23A63BCD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3" Type="http://schemas.openxmlformats.org/officeDocument/2006/relationships/image" Target="../media/image1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emf"/><Relationship Id="rId5" Type="http://schemas.openxmlformats.org/officeDocument/2006/relationships/image" Target="../media/image11.PNG"/><Relationship Id="rId10" Type="http://schemas.openxmlformats.org/officeDocument/2006/relationships/image" Target="../media/image16.emf"/><Relationship Id="rId4" Type="http://schemas.openxmlformats.org/officeDocument/2006/relationships/image" Target="../media/image10.jpeg"/><Relationship Id="rId9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6896" y="2060848"/>
            <a:ext cx="8064896" cy="1663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altLang="en-US" sz="2800" b="1" dirty="0"/>
              <a:t>UK Industrial Strategy: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b="1" dirty="0"/>
              <a:t>Progressing Rural Contributions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b="1" dirty="0"/>
              <a:t>27 March 2019</a:t>
            </a:r>
            <a:br>
              <a:rPr lang="en-GB" altLang="en-US" sz="2800" b="1" dirty="0"/>
            </a:br>
            <a:r>
              <a:rPr lang="en-GB" altLang="en-US" sz="2800" b="1" dirty="0"/>
              <a:t/>
            </a:r>
            <a:br>
              <a:rPr lang="en-GB" altLang="en-US" sz="2800" b="1" dirty="0"/>
            </a:br>
            <a:endParaRPr lang="en-GB" sz="2400" kern="0" dirty="0"/>
          </a:p>
          <a:p>
            <a:pPr marL="0" lvl="1" indent="0" algn="ctr" eaLnBrk="1" hangingPunct="1">
              <a:buNone/>
              <a:defRPr/>
            </a:pPr>
            <a:r>
              <a:rPr lang="en-GB" sz="2000" dirty="0"/>
              <a:t>#</a:t>
            </a:r>
            <a:r>
              <a:rPr lang="en-GB" sz="2000" dirty="0" err="1"/>
              <a:t>RurEntUK</a:t>
            </a: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</p:txBody>
      </p:sp>
      <p:pic>
        <p:nvPicPr>
          <p:cNvPr id="307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2" t="18456" r="63055" b="74072"/>
          <a:stretch>
            <a:fillRect/>
          </a:stretch>
        </p:blipFill>
        <p:spPr bwMode="auto">
          <a:xfrm>
            <a:off x="3119784" y="5549711"/>
            <a:ext cx="3645334" cy="75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28" y="5637225"/>
            <a:ext cx="2127016" cy="115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202" y="5663547"/>
            <a:ext cx="1913543" cy="904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" y="91880"/>
            <a:ext cx="2126430" cy="910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81" y="227137"/>
            <a:ext cx="941601" cy="791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7" y="224079"/>
            <a:ext cx="18716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241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95536" y="476672"/>
            <a:ext cx="835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latin typeface="+mj-lt"/>
              </a:rPr>
              <a:t>Structure of Day</a:t>
            </a: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179512" y="1340768"/>
            <a:ext cx="8567862" cy="5201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600" dirty="0"/>
              <a:t>Session 1: </a:t>
            </a:r>
            <a:r>
              <a:rPr lang="en-GB" sz="2600" i="1" dirty="0"/>
              <a:t>Introduction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600" dirty="0"/>
              <a:t>Session 2: The </a:t>
            </a:r>
            <a:r>
              <a:rPr lang="en-GB" sz="2600" i="1" dirty="0"/>
              <a:t>Grand Challenges</a:t>
            </a:r>
            <a:r>
              <a:rPr lang="en-GB" sz="2600" dirty="0"/>
              <a:t>: Description, examples and opportunities 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GB" sz="1100" dirty="0"/>
          </a:p>
          <a:p>
            <a:pPr marL="0" lvl="1" indent="0" algn="ctr">
              <a:spcBef>
                <a:spcPct val="0"/>
              </a:spcBef>
              <a:buNone/>
            </a:pPr>
            <a:r>
              <a:rPr lang="en-GB" sz="2400" i="1" dirty="0"/>
              <a:t>Lunch</a:t>
            </a:r>
          </a:p>
          <a:p>
            <a:pPr marL="0" lvl="1" indent="0">
              <a:spcBef>
                <a:spcPct val="0"/>
              </a:spcBef>
              <a:buNone/>
            </a:pPr>
            <a:endParaRPr lang="en-GB" sz="1100" i="1" dirty="0"/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600" dirty="0"/>
              <a:t>Session 3: Localising the Industrial Strategy: Rural opportunities</a:t>
            </a:r>
          </a:p>
          <a:p>
            <a:pPr marL="74295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600" dirty="0"/>
              <a:t>Grand challenges and sector collaborations</a:t>
            </a:r>
          </a:p>
          <a:p>
            <a:pPr marL="74295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600" dirty="0"/>
              <a:t>Sub-national strategies </a:t>
            </a:r>
          </a:p>
          <a:p>
            <a:pPr marL="742950" lvl="2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600" dirty="0"/>
              <a:t>Foundations and productivity</a:t>
            </a:r>
          </a:p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600" dirty="0"/>
              <a:t>Session 4: Workshop Conclusions, and what next for rural?</a:t>
            </a:r>
          </a:p>
          <a:p>
            <a:pPr marL="0" lvl="1" indent="0" algn="ctr">
              <a:spcBef>
                <a:spcPct val="0"/>
              </a:spcBef>
              <a:buNone/>
            </a:pPr>
            <a:r>
              <a:rPr lang="en-GB" sz="2600" i="1" dirty="0"/>
              <a:t>Networking Reception</a:t>
            </a:r>
          </a:p>
        </p:txBody>
      </p:sp>
    </p:spTree>
    <p:extLst>
      <p:ext uri="{BB962C8B-B14F-4D97-AF65-F5344CB8AC3E}">
        <p14:creationId xmlns:p14="http://schemas.microsoft.com/office/powerpoint/2010/main" val="14378566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626896" y="1695676"/>
            <a:ext cx="8064896" cy="16637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algn="ctr">
              <a:buFontTx/>
              <a:buNone/>
              <a:defRPr/>
            </a:pPr>
            <a:r>
              <a:rPr lang="en-GB" altLang="en-US" sz="2800" b="1" dirty="0"/>
              <a:t>UK Industrial Strategy: 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b="1" dirty="0"/>
              <a:t>Progressing Rural Contributions</a:t>
            </a:r>
          </a:p>
          <a:p>
            <a:pPr marL="0" indent="0" algn="ctr">
              <a:buFontTx/>
              <a:buNone/>
              <a:defRPr/>
            </a:pPr>
            <a:r>
              <a:rPr lang="en-GB" altLang="en-US" sz="2800" b="1" dirty="0"/>
              <a:t>27 March 2019</a:t>
            </a:r>
            <a:br>
              <a:rPr lang="en-GB" altLang="en-US" sz="2800" b="1" dirty="0"/>
            </a:br>
            <a:r>
              <a:rPr lang="en-GB" altLang="en-US" sz="2800" b="1" dirty="0"/>
              <a:t/>
            </a:r>
            <a:br>
              <a:rPr lang="en-GB" altLang="en-US" sz="2800" b="1" dirty="0"/>
            </a:br>
            <a:r>
              <a:rPr lang="en-GB" altLang="en-US" sz="2400" b="1" dirty="0"/>
              <a:t>Jeremy Phillipson</a:t>
            </a:r>
            <a:br>
              <a:rPr lang="en-GB" altLang="en-US" sz="2400" b="1" dirty="0"/>
            </a:br>
            <a:r>
              <a:rPr lang="en-GB" altLang="en-US" sz="2400" b="1" dirty="0"/>
              <a:t>Centre for Rural Economy</a:t>
            </a:r>
            <a:endParaRPr lang="en-GB" sz="2400" kern="0" dirty="0"/>
          </a:p>
          <a:p>
            <a:pPr marL="0" lvl="1" indent="0" algn="ctr" eaLnBrk="1" hangingPunct="1">
              <a:buNone/>
              <a:defRPr/>
            </a:pPr>
            <a:endParaRPr lang="en-GB" sz="2400" kern="0" dirty="0"/>
          </a:p>
          <a:p>
            <a:pPr marL="0" lvl="1" indent="0" algn="ctr" eaLnBrk="1" hangingPunct="1">
              <a:buNone/>
              <a:defRPr/>
            </a:pPr>
            <a:r>
              <a:rPr lang="en-GB" sz="2000" dirty="0"/>
              <a:t>#</a:t>
            </a:r>
            <a:r>
              <a:rPr lang="en-GB" sz="2000" dirty="0" err="1"/>
              <a:t>RurEntUK</a:t>
            </a: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</p:txBody>
      </p:sp>
      <p:pic>
        <p:nvPicPr>
          <p:cNvPr id="3077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372" t="18456" r="63055" b="74072"/>
          <a:stretch>
            <a:fillRect/>
          </a:stretch>
        </p:blipFill>
        <p:spPr bwMode="auto">
          <a:xfrm>
            <a:off x="3119784" y="5549711"/>
            <a:ext cx="3645334" cy="753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728" y="5637225"/>
            <a:ext cx="2127016" cy="115774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2202" y="5663547"/>
            <a:ext cx="1913543" cy="904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83" y="91880"/>
            <a:ext cx="2126430" cy="9105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7181" y="227137"/>
            <a:ext cx="941601" cy="7918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23527" y="224079"/>
            <a:ext cx="1871634" cy="944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96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251520" y="260648"/>
            <a:ext cx="5112568" cy="555252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 eaLnBrk="1" hangingPunct="1">
              <a:buNone/>
              <a:defRPr/>
            </a:pPr>
            <a:r>
              <a:rPr lang="en-GB" b="1" dirty="0"/>
              <a:t>Purpose of event</a:t>
            </a:r>
          </a:p>
          <a:p>
            <a:pPr marL="0" indent="0" eaLnBrk="1" hangingPunct="1">
              <a:buNone/>
              <a:defRPr/>
            </a:pPr>
            <a:endParaRPr lang="en-GB" sz="20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>
                <a:cs typeface="Arial" charset="0"/>
              </a:rPr>
              <a:t>To </a:t>
            </a:r>
            <a:r>
              <a:rPr lang="en-GB" sz="2400" dirty="0"/>
              <a:t>consider progress and next steps in embedding rural economies into delivery of the Industrial Strategy</a:t>
            </a:r>
            <a:endParaRPr lang="en-GB" sz="2400" dirty="0">
              <a:cs typeface="Arial" charset="0"/>
            </a:endParaRP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To take stock of how </a:t>
            </a:r>
            <a:r>
              <a:rPr lang="en-GB" sz="2400" dirty="0">
                <a:cs typeface="Arial" charset="0"/>
              </a:rPr>
              <a:t>Grand Challenges and measures to boost SME Productivity are being addressed in rural areas through local industrial, economic and sector strategies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GB" sz="2400" dirty="0"/>
              <a:t>To generate key messages to inform future Strategy activities and measures of rural needs and contributions</a:t>
            </a:r>
            <a:endParaRPr lang="en-GB" altLang="en-US" sz="2400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400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400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sz="2400" kern="0" dirty="0"/>
          </a:p>
          <a:p>
            <a:pPr marL="0" indent="0" eaLnBrk="1" hangingPunct="1">
              <a:buFontTx/>
              <a:buNone/>
              <a:defRPr/>
            </a:pPr>
            <a:endParaRPr lang="en-GB" altLang="en-US" sz="2400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sz="2400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GB" altLang="en-US" kern="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8" y="6308725"/>
            <a:ext cx="24145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168" y="363053"/>
            <a:ext cx="2763068" cy="39143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341137" y="4478219"/>
            <a:ext cx="374441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i="1" dirty="0">
                <a:latin typeface="+mn-lt"/>
              </a:rPr>
              <a:t>“Cities, towns and rural areas have distinctive comparative advantages. Our national framework will only be effective if it reflects and makes the most of these economic opportunities and challenges.”</a:t>
            </a:r>
          </a:p>
        </p:txBody>
      </p:sp>
    </p:spTree>
    <p:extLst>
      <p:ext uri="{BB962C8B-B14F-4D97-AF65-F5344CB8AC3E}">
        <p14:creationId xmlns:p14="http://schemas.microsoft.com/office/powerpoint/2010/main" val="2536071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08113" y="1703193"/>
            <a:ext cx="4435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sz="2400" dirty="0"/>
          </a:p>
        </p:txBody>
      </p: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8" y="6308725"/>
            <a:ext cx="24145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15616" y="271679"/>
            <a:ext cx="83518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600" b="1" dirty="0"/>
              <a:t>A novel gathering of expertise</a:t>
            </a:r>
            <a:endParaRPr lang="en-GB" sz="3600" dirty="0"/>
          </a:p>
        </p:txBody>
      </p:sp>
      <p:pic>
        <p:nvPicPr>
          <p:cNvPr id="2050" name="Picture 2" descr="Ima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0385"/>
            <a:ext cx="9131573" cy="4485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261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94643" y="260648"/>
            <a:ext cx="88201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/>
              <a:t>Rural Enterprise UK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722" r="1701" b="5836"/>
          <a:stretch>
            <a:fillRect/>
          </a:stretch>
        </p:blipFill>
        <p:spPr bwMode="auto">
          <a:xfrm>
            <a:off x="1321242" y="1596029"/>
            <a:ext cx="6542790" cy="330508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131392"/>
            <a:ext cx="1850505" cy="8640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828" y="100560"/>
            <a:ext cx="1974388" cy="10746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61267" y="3676907"/>
            <a:ext cx="2226363" cy="31333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5641" y="3676907"/>
            <a:ext cx="2554476" cy="358432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61557" y="4594464"/>
            <a:ext cx="2772511" cy="358706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0" r="13323"/>
          <a:stretch/>
        </p:blipFill>
        <p:spPr>
          <a:xfrm>
            <a:off x="6689796" y="3676907"/>
            <a:ext cx="2372633" cy="331541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/>
        </p:nvSpPr>
        <p:spPr>
          <a:xfrm>
            <a:off x="1863231" y="1101301"/>
            <a:ext cx="59396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i="1" dirty="0">
                <a:solidFill>
                  <a:srgbClr val="002060"/>
                </a:solidFill>
              </a:rPr>
              <a:t>https://</a:t>
            </a:r>
            <a:r>
              <a:rPr lang="en-GB" sz="1900" b="1" i="1" dirty="0">
                <a:solidFill>
                  <a:srgbClr val="002060"/>
                </a:solidFill>
              </a:rPr>
              <a:t>research.ncl.ac.uk/ruralenterpriseuk</a:t>
            </a:r>
            <a:r>
              <a:rPr lang="en-GB" sz="2000" b="1" i="1" dirty="0">
                <a:solidFill>
                  <a:srgbClr val="002060"/>
                </a:solidFill>
              </a:rPr>
              <a:t>/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33055" y="4901114"/>
            <a:ext cx="2839073" cy="399007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5210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/>
          <p:cNvSpPr txBox="1">
            <a:spLocks/>
          </p:cNvSpPr>
          <p:nvPr/>
        </p:nvSpPr>
        <p:spPr>
          <a:xfrm>
            <a:off x="-180528" y="1484784"/>
            <a:ext cx="4559925" cy="36900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altLang="en-US" sz="2400" dirty="0"/>
              <a:t>Rural economies are substantial in their own right and often outperform urban areas</a:t>
            </a:r>
            <a:endParaRPr lang="en-GB" sz="2400" dirty="0">
              <a:cs typeface="Arial" charset="0"/>
            </a:endParaRP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cs typeface="Arial" charset="0"/>
              </a:rPr>
              <a:t>Similar numbers plan to grow their sales and employees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GB" sz="2400" dirty="0">
                <a:latin typeface="Arial" charset="0"/>
                <a:cs typeface="Arial" charset="0"/>
              </a:rPr>
              <a:t>Rural firms are committed to creating new products and to exporting, and show clear evidence of untapped potential</a:t>
            </a:r>
            <a:endParaRPr lang="en-GB" sz="2400" dirty="0">
              <a:cs typeface="Arial" charset="0"/>
            </a:endParaRP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endParaRPr lang="en-GB" altLang="en-US" kern="0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23528" y="494047"/>
            <a:ext cx="912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/>
              <a:t>The contribution of rural economies</a:t>
            </a: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8" y="6308725"/>
            <a:ext cx="24145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21" y="1344651"/>
            <a:ext cx="3513187" cy="23421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21" y="3804836"/>
            <a:ext cx="3513187" cy="2342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1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26243" y="4047194"/>
            <a:ext cx="8693451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/>
              <a:t>Rural economies can appear marginal to innovation systems and are at risk of being left behind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/>
              <a:t>Rural areas at vanguard of key socio-economic trends and innovative responses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altLang="en-US" sz="2400" dirty="0"/>
              <a:t>Innovation co-generated within rural places and sensitive to rural circumstances and needs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95536" y="248145"/>
            <a:ext cx="835183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>
                <a:latin typeface="+mj-lt"/>
              </a:rPr>
              <a:t>What do the Grand Challenges mean for rural Britain?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6632" t="33567" r="6718" b="27967"/>
          <a:stretch/>
        </p:blipFill>
        <p:spPr>
          <a:xfrm>
            <a:off x="326244" y="1721590"/>
            <a:ext cx="8693451" cy="208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71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230461" y="1764282"/>
            <a:ext cx="2521313" cy="35259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95" y="1764282"/>
            <a:ext cx="2473330" cy="352591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338" y="1713548"/>
            <a:ext cx="2524690" cy="357664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81059" y="5290193"/>
            <a:ext cx="83123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dirty="0">
              <a:solidFill>
                <a:srgbClr val="000000"/>
              </a:solidFill>
              <a:latin typeface="+mn-lt"/>
            </a:endParaRPr>
          </a:p>
          <a:p>
            <a:r>
              <a:rPr lang="en-GB" sz="2400" i="1" dirty="0">
                <a:latin typeface="+mn-lt"/>
              </a:rPr>
              <a:t>“Our cities, towns and rural areas have competitive advantages that will be essential to shaping our economic future”. p.217</a:t>
            </a:r>
          </a:p>
        </p:txBody>
      </p:sp>
      <p:sp>
        <p:nvSpPr>
          <p:cNvPr id="8" name="Rectangle 7"/>
          <p:cNvSpPr/>
          <p:nvPr/>
        </p:nvSpPr>
        <p:spPr>
          <a:xfrm>
            <a:off x="6126544" y="2435920"/>
            <a:ext cx="2729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400" b="1" dirty="0">
              <a:solidFill>
                <a:srgbClr val="000000"/>
              </a:solidFill>
              <a:latin typeface="+mn-lt"/>
            </a:endParaRPr>
          </a:p>
          <a:p>
            <a:pPr algn="ctr"/>
            <a:r>
              <a:rPr lang="en-GB" sz="2400" b="1" dirty="0">
                <a:latin typeface="+mn-lt"/>
              </a:rPr>
              <a:t>Local Industrial Strategies?</a:t>
            </a:r>
          </a:p>
        </p:txBody>
      </p:sp>
      <p:sp>
        <p:nvSpPr>
          <p:cNvPr id="11" name="Right Arrow 10"/>
          <p:cNvSpPr/>
          <p:nvPr/>
        </p:nvSpPr>
        <p:spPr>
          <a:xfrm flipV="1">
            <a:off x="2717177" y="3110818"/>
            <a:ext cx="543799" cy="53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5697492" y="3123190"/>
            <a:ext cx="543799" cy="5320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400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14971" y="491263"/>
            <a:ext cx="9128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GB" altLang="en-US" sz="3600" b="1" dirty="0"/>
              <a:t>Enabling an enterprising countryside</a:t>
            </a:r>
          </a:p>
        </p:txBody>
      </p:sp>
    </p:spTree>
    <p:extLst>
      <p:ext uri="{BB962C8B-B14F-4D97-AF65-F5344CB8AC3E}">
        <p14:creationId xmlns:p14="http://schemas.microsoft.com/office/powerpoint/2010/main" val="426285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3538" y="6308725"/>
            <a:ext cx="2414587" cy="401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251520" y="1615897"/>
            <a:ext cx="5256584" cy="4745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342900" lvl="1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GB" sz="2400" dirty="0"/>
              <a:t>Local Industrial Strategies that are important expressions of diversity of rural need and opportunity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Initiatives and measures that demonstrate equitable commitment to firms operating in rural areas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Measures tailored to rural SMEs’ plans, obstacles and use of support</a:t>
            </a:r>
          </a:p>
          <a:p>
            <a:pPr eaLnBrk="1" hangingPunct="1">
              <a:buFont typeface="Wingdings" panose="05000000000000000000" pitchFamily="2" charset="2"/>
              <a:buChar char="Ø"/>
              <a:defRPr/>
            </a:pPr>
            <a:r>
              <a:rPr lang="en-GB" sz="2400" dirty="0"/>
              <a:t>Locally defined sector priorities that embrace rural firms</a:t>
            </a: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9651" y="1530180"/>
            <a:ext cx="3334349" cy="2501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51520" y="204991"/>
            <a:ext cx="8726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GB" sz="3600" b="1" dirty="0"/>
              <a:t>How can we ensure the rural reach and contributions of local strategies?</a:t>
            </a:r>
            <a:endParaRPr lang="en-GB" sz="36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1" y="4085825"/>
            <a:ext cx="3334349" cy="222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4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3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C0F50FE2-78D1-4226-B24C-0ACAA9E6A3C2}">
  <we:reference id="wa104178141" version="3.10.0.152" store="en-US" storeType="OMEX"/>
  <we:alternateReferences>
    <we:reference id="wa104178141" version="3.10.0.152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27813</TotalTime>
  <Words>369</Words>
  <Application>Microsoft Office PowerPoint</Application>
  <PresentationFormat>On-screen Show (4:3)</PresentationFormat>
  <Paragraphs>56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Newcastle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Rural policy and expertise</dc:title>
  <dc:creator>nap46</dc:creator>
  <cp:lastModifiedBy>Oak Tiwasing</cp:lastModifiedBy>
  <cp:revision>1599</cp:revision>
  <cp:lastPrinted>2019-03-26T12:49:41Z</cp:lastPrinted>
  <dcterms:created xsi:type="dcterms:W3CDTF">2010-09-24T08:47:59Z</dcterms:created>
  <dcterms:modified xsi:type="dcterms:W3CDTF">2019-04-18T09:06:27Z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